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3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144000" cy="6858000" type="screen4x3"/>
  <p:notesSz cx="6888163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üdiger Hansen" initials="RH" lastIdx="1" clrIdx="0">
    <p:extLst>
      <p:ext uri="{19B8F6BF-5375-455C-9EA6-DF929625EA0E}">
        <p15:presenceInfo xmlns:p15="http://schemas.microsoft.com/office/powerpoint/2012/main" userId="Rüdiger Han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620"/>
    <a:srgbClr val="FF0000"/>
    <a:srgbClr val="FF9999"/>
    <a:srgbClr val="006EC0"/>
    <a:srgbClr val="996600"/>
    <a:srgbClr val="663300"/>
    <a:srgbClr val="EAEAEA"/>
    <a:srgbClr val="993300"/>
    <a:srgbClr val="003366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4" autoAdjust="0"/>
    <p:restoredTop sz="94708" autoAdjust="0"/>
  </p:normalViewPr>
  <p:slideViewPr>
    <p:cSldViewPr>
      <p:cViewPr varScale="1">
        <p:scale>
          <a:sx n="96" d="100"/>
          <a:sy n="96" d="100"/>
        </p:scale>
        <p:origin x="90" y="312"/>
      </p:cViewPr>
      <p:guideLst>
        <p:guide orient="horz" pos="2160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848" y="9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038226" y="276226"/>
            <a:ext cx="5142159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t" anchorCtr="0" compatLnSpc="1">
            <a:prstTxWarp prst="textNoShape">
              <a:avLst/>
            </a:prstTxWarp>
          </a:bodyPr>
          <a:lstStyle>
            <a:lvl1pPr defTabSz="966643"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de-DE" dirty="0" smtClean="0">
                <a:solidFill>
                  <a:srgbClr val="4D7620"/>
                </a:solidFill>
              </a:rPr>
              <a:t>BUND-Vortag: Wasser ist Leben – September 2022</a:t>
            </a:r>
            <a:endParaRPr lang="de-DE" altLang="de-DE" dirty="0">
              <a:solidFill>
                <a:srgbClr val="4D7620"/>
              </a:solidFill>
            </a:endParaRPr>
          </a:p>
        </p:txBody>
      </p:sp>
      <p:sp>
        <p:nvSpPr>
          <p:cNvPr id="3072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7" y="25400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t" anchorCtr="0" compatLnSpc="1">
            <a:prstTxWarp prst="textNoShape">
              <a:avLst/>
            </a:prstTxWarp>
          </a:bodyPr>
          <a:lstStyle>
            <a:lvl1pPr algn="r" defTabSz="966643">
              <a:defRPr sz="1200"/>
            </a:lvl1pPr>
          </a:lstStyle>
          <a:p>
            <a:pPr>
              <a:defRPr/>
            </a:pPr>
            <a:r>
              <a:rPr lang="de-DE" altLang="de-DE" sz="1000" dirty="0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3072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1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b" anchorCtr="0" compatLnSpc="1">
            <a:prstTxWarp prst="textNoShape">
              <a:avLst/>
            </a:prstTxWarp>
          </a:bodyPr>
          <a:lstStyle>
            <a:lvl1pPr defTabSz="966643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4" y="9518651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b" anchorCtr="0" compatLnSpc="1">
            <a:prstTxWarp prst="textNoShape">
              <a:avLst/>
            </a:prstTxWarp>
          </a:bodyPr>
          <a:lstStyle>
            <a:lvl1pPr algn="r" defTabSz="966643">
              <a:defRPr sz="1200"/>
            </a:lvl1pPr>
          </a:lstStyle>
          <a:p>
            <a:pPr>
              <a:defRPr/>
            </a:pPr>
            <a:fld id="{F5DDD25F-1456-4C0E-9D4F-79DB8D6868C7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288416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t" anchorCtr="0" compatLnSpc="1">
            <a:prstTxWarp prst="textNoShape">
              <a:avLst/>
            </a:prstTxWarp>
          </a:bodyPr>
          <a:lstStyle>
            <a:lvl1pPr defTabSz="966643">
              <a:defRPr sz="1200"/>
            </a:lvl1pPr>
          </a:lstStyle>
          <a:p>
            <a:pPr>
              <a:defRPr/>
            </a:pPr>
            <a:r>
              <a:rPr lang="de-DE" altLang="de-DE" smtClean="0"/>
              <a:t>Bürgerinformation "Wohnen unter Höchstspannung"</a:t>
            </a:r>
            <a:endParaRPr lang="de-DE" alt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4" y="1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t" anchorCtr="0" compatLnSpc="1">
            <a:prstTxWarp prst="textNoShape">
              <a:avLst/>
            </a:prstTxWarp>
          </a:bodyPr>
          <a:lstStyle>
            <a:lvl1pPr algn="r" defTabSz="966643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4" y="4757739"/>
            <a:ext cx="5049837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Formate des Vorlagentextes zu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1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b" anchorCtr="0" compatLnSpc="1">
            <a:prstTxWarp prst="textNoShape">
              <a:avLst/>
            </a:prstTxWarp>
          </a:bodyPr>
          <a:lstStyle>
            <a:lvl1pPr defTabSz="966643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4" y="9518651"/>
            <a:ext cx="29845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79" tIns="48290" rIns="96579" bIns="48290" numCol="1" anchor="b" anchorCtr="0" compatLnSpc="1">
            <a:prstTxWarp prst="textNoShape">
              <a:avLst/>
            </a:prstTxWarp>
          </a:bodyPr>
          <a:lstStyle>
            <a:lvl1pPr algn="r" defTabSz="966643">
              <a:defRPr sz="1200"/>
            </a:lvl1pPr>
          </a:lstStyle>
          <a:p>
            <a:pPr>
              <a:defRPr/>
            </a:pPr>
            <a:fld id="{5A9D263D-417E-41E2-8FD0-E01FC5F169E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5008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 rot="5400000">
            <a:off x="4441676" y="2155676"/>
            <a:ext cx="260648" cy="9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73000">
                <a:srgbClr val="93C247"/>
              </a:gs>
              <a:gs pos="26000">
                <a:srgbClr val="B7D684"/>
              </a:gs>
              <a:gs pos="100000">
                <a:srgbClr val="6FAD09"/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7" name="Text Box 1034"/>
          <p:cNvSpPr txBox="1">
            <a:spLocks noChangeArrowheads="1"/>
          </p:cNvSpPr>
          <p:nvPr userDrawn="1"/>
        </p:nvSpPr>
        <p:spPr bwMode="auto">
          <a:xfrm>
            <a:off x="4860032" y="6597352"/>
            <a:ext cx="412481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de-DE" altLang="de-DE" sz="1000" baseline="0" dirty="0" smtClean="0">
                <a:solidFill>
                  <a:srgbClr val="4D7620"/>
                </a:solidFill>
                <a:latin typeface="Arial" panose="020B0604020202020204" pitchFamily="34" charset="0"/>
              </a:rPr>
              <a:t>Umsetzung des Frankfurter Wasserkonzeptes V3 2022 – Seite</a:t>
            </a:r>
            <a:r>
              <a:rPr lang="de-DE" altLang="de-DE" sz="1000" dirty="0" smtClean="0">
                <a:solidFill>
                  <a:srgbClr val="4D7620"/>
                </a:solidFill>
                <a:latin typeface="Arial" panose="020B0604020202020204" pitchFamily="34" charset="0"/>
              </a:rPr>
              <a:t> </a:t>
            </a:r>
            <a:fld id="{36004088-4A43-407F-B8B9-24F5D5C3EC0B}" type="slidenum">
              <a:rPr lang="de-DE" altLang="de-DE" sz="1000" smtClean="0">
                <a:solidFill>
                  <a:srgbClr val="4D7620"/>
                </a:solidFill>
                <a:latin typeface="Arial" panose="020B0604020202020204" pitchFamily="34" charset="0"/>
              </a:rPr>
              <a:pPr algn="r">
                <a:defRPr/>
              </a:pPr>
              <a:t>‹Nr.›</a:t>
            </a:fld>
            <a:r>
              <a:rPr lang="de-DE" altLang="de-DE" sz="1000" dirty="0" smtClean="0">
                <a:solidFill>
                  <a:srgbClr val="4D762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1749" name="Rectangle 1029"/>
          <p:cNvSpPr>
            <a:spLocks noGrp="1" noChangeArrowheads="1"/>
          </p:cNvSpPr>
          <p:nvPr userDrawn="1">
            <p:ph type="ctrTitle"/>
          </p:nvPr>
        </p:nvSpPr>
        <p:spPr>
          <a:xfrm>
            <a:off x="990600" y="1752600"/>
            <a:ext cx="7467600" cy="167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Klicken Sie, um das Titelformat zu bearbeiten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990600" y="3886200"/>
            <a:ext cx="7391400" cy="2133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endParaRPr lang="en-US" altLang="de-DE" noProof="0" smtClean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08304" y="116632"/>
            <a:ext cx="1676545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52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05438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XYZ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180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7481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8189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3829050" cy="464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76750" y="1600200"/>
            <a:ext cx="3829050" cy="464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3115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6462042" cy="1325563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9731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23384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07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26254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6625768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78105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308304" y="116632"/>
            <a:ext cx="1676545" cy="646232"/>
          </a:xfrm>
          <a:prstGeom prst="rect">
            <a:avLst/>
          </a:prstGeom>
        </p:spPr>
      </p:pic>
      <p:sp>
        <p:nvSpPr>
          <p:cNvPr id="9" name="Rectangle 1028"/>
          <p:cNvSpPr>
            <a:spLocks noChangeArrowheads="1"/>
          </p:cNvSpPr>
          <p:nvPr userDrawn="1"/>
        </p:nvSpPr>
        <p:spPr bwMode="auto">
          <a:xfrm rot="5400000">
            <a:off x="4448890" y="2162890"/>
            <a:ext cx="246220" cy="9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73000">
                <a:srgbClr val="93C247"/>
              </a:gs>
              <a:gs pos="26000">
                <a:srgbClr val="B7D684"/>
              </a:gs>
              <a:gs pos="100000">
                <a:srgbClr val="6FAD09"/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11" name="Text Box 1034"/>
          <p:cNvSpPr txBox="1">
            <a:spLocks noChangeArrowheads="1"/>
          </p:cNvSpPr>
          <p:nvPr userDrawn="1"/>
        </p:nvSpPr>
        <p:spPr bwMode="auto">
          <a:xfrm>
            <a:off x="4703361" y="6611780"/>
            <a:ext cx="444063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de-DE" altLang="de-DE" sz="1000" baseline="0" dirty="0" smtClean="0">
                <a:solidFill>
                  <a:srgbClr val="4D7620"/>
                </a:solidFill>
                <a:latin typeface="Arial" panose="020B0604020202020204" pitchFamily="34" charset="0"/>
              </a:rPr>
              <a:t>Umsetzung des Frankfurter Wasserkonzeptes V3 2022 </a:t>
            </a:r>
            <a:r>
              <a:rPr lang="de-DE" altLang="de-DE" sz="1000" dirty="0" smtClean="0">
                <a:solidFill>
                  <a:srgbClr val="4D7620"/>
                </a:solidFill>
                <a:latin typeface="Arial" panose="020B0604020202020204" pitchFamily="34" charset="0"/>
              </a:rPr>
              <a:t>wrh</a:t>
            </a:r>
            <a:r>
              <a:rPr lang="de-DE" altLang="de-DE" sz="1000" baseline="0" dirty="0" smtClean="0">
                <a:solidFill>
                  <a:srgbClr val="4D7620"/>
                </a:solidFill>
                <a:latin typeface="Arial" panose="020B0604020202020204" pitchFamily="34" charset="0"/>
              </a:rPr>
              <a:t> </a:t>
            </a:r>
            <a:r>
              <a:rPr lang="de-DE" altLang="de-DE" sz="1000" kern="1200" dirty="0" smtClean="0">
                <a:solidFill>
                  <a:srgbClr val="4D7620"/>
                </a:solidFill>
                <a:latin typeface="Arial" panose="020B0604020202020204" pitchFamily="34" charset="0"/>
                <a:ea typeface="+mn-ea"/>
                <a:cs typeface="+mn-cs"/>
              </a:rPr>
              <a:t>– Seite </a:t>
            </a:r>
            <a:fld id="{36004088-4A43-407F-B8B9-24F5D5C3EC0B}" type="slidenum">
              <a:rPr lang="de-DE" altLang="de-DE" sz="1000" kern="1200" smtClean="0">
                <a:solidFill>
                  <a:srgbClr val="4D7620"/>
                </a:solidFill>
                <a:latin typeface="Arial" panose="020B0604020202020204" pitchFamily="34" charset="0"/>
                <a:ea typeface="+mn-ea"/>
                <a:cs typeface="+mn-cs"/>
              </a:rPr>
              <a:pPr algn="r">
                <a:defRPr/>
              </a:pPr>
              <a:t>‹Nr.›</a:t>
            </a:fld>
            <a:r>
              <a:rPr lang="de-DE" altLang="de-DE" sz="1000" dirty="0" smtClean="0">
                <a:solidFill>
                  <a:srgbClr val="4D762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5" r:id="rId2"/>
    <p:sldLayoutId id="2147483816" r:id="rId3"/>
    <p:sldLayoutId id="2147483827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v"/>
        <a:defRPr sz="1600" b="1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16AB0B"/>
        </a:buClr>
        <a:buSzPct val="120000"/>
        <a:buFont typeface="Wingdings" panose="05000000000000000000" pitchFamily="2" charset="2"/>
        <a:buChar char="§"/>
        <a:defRPr sz="1400" b="1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160000"/>
        <a:buChar char="-"/>
        <a:defRPr sz="1400" b="1" kern="12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120000"/>
        <a:buFont typeface="Wingdings" panose="05000000000000000000" pitchFamily="2" charset="2"/>
        <a:buChar char="§"/>
        <a:defRPr sz="1400" b="1" kern="1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SzPct val="120000"/>
        <a:buFont typeface="Wingdings" panose="05000000000000000000" pitchFamily="2" charset="2"/>
        <a:buChar char="§"/>
        <a:defRPr sz="1400" b="1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OVAG-Wasserampel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41608" y="3501008"/>
            <a:ext cx="8291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OVAG weiter: „Niederschlagsmengen </a:t>
            </a:r>
            <a:r>
              <a:rPr lang="de-DE" sz="1600" dirty="0">
                <a:latin typeface="+mn-lt"/>
              </a:rPr>
              <a:t>von November bis April sind </a:t>
            </a:r>
            <a:r>
              <a:rPr lang="de-DE" sz="1600" dirty="0" smtClean="0">
                <a:latin typeface="+mn-lt"/>
              </a:rPr>
              <a:t>entscheidend… Hat </a:t>
            </a:r>
            <a:r>
              <a:rPr lang="de-DE" sz="1600" dirty="0">
                <a:latin typeface="+mn-lt"/>
              </a:rPr>
              <a:t>eine Neubildung von Grundwasser nicht ausreichend stattgefunden, dann hat das Auswirkungen auf die gewohnte, vollumfängliche und uneingeschränkte Bezugsmöglichkeit von Trinkwasser durch unsere Kunden</a:t>
            </a:r>
            <a:r>
              <a:rPr lang="de-DE" sz="1600" dirty="0" smtClean="0">
                <a:latin typeface="+mn-lt"/>
              </a:rPr>
              <a:t>.“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/>
          <a:srcRect r="42913"/>
          <a:stretch/>
        </p:blipFill>
        <p:spPr>
          <a:xfrm>
            <a:off x="0" y="1124744"/>
            <a:ext cx="2915816" cy="137666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131840" y="908720"/>
            <a:ext cx="5601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>
                <a:latin typeface="+mn-lt"/>
              </a:defRPr>
            </a:lvl1pPr>
          </a:lstStyle>
          <a:p>
            <a:r>
              <a:rPr lang="de-DE" dirty="0" smtClean="0"/>
              <a:t>Quelle</a:t>
            </a:r>
            <a:r>
              <a:rPr lang="de-DE" dirty="0"/>
              <a:t>: www.OVG.de </a:t>
            </a:r>
            <a:r>
              <a:rPr lang="de-DE" dirty="0" smtClean="0"/>
              <a:t>– Stand 28. August 2022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„Aktuelle Monatsübersicht: Ampel </a:t>
            </a:r>
            <a:r>
              <a:rPr lang="de-DE" dirty="0"/>
              <a:t>auf Gelb in den Monaten August / September / Oktober / November</a:t>
            </a:r>
          </a:p>
          <a:p>
            <a:r>
              <a:rPr lang="de-DE" dirty="0" smtClean="0"/>
              <a:t>= mäßige Grundwasserverfügbarkeit“</a:t>
            </a:r>
          </a:p>
          <a:p>
            <a:endParaRPr lang="de-DE" dirty="0"/>
          </a:p>
          <a:p>
            <a:r>
              <a:rPr lang="de-DE" b="1" dirty="0" smtClean="0">
                <a:solidFill>
                  <a:srgbClr val="FF0000"/>
                </a:solidFill>
              </a:rPr>
              <a:t>Frage: Ist die Grundwassersituation nicht kritisch? Müsste die Ampel nicht auf rot stehen?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59632" y="4869160"/>
            <a:ext cx="6468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1600" b="1" dirty="0" smtClean="0">
                <a:solidFill>
                  <a:srgbClr val="FF0000"/>
                </a:solidFill>
                <a:latin typeface="Arial"/>
              </a:rPr>
              <a:t>Das </a:t>
            </a:r>
            <a:r>
              <a:rPr lang="de-DE" sz="1600" b="1" dirty="0">
                <a:solidFill>
                  <a:srgbClr val="FF0000"/>
                </a:solidFill>
                <a:latin typeface="Arial"/>
              </a:rPr>
              <a:t>ist Euphemismus. </a:t>
            </a:r>
            <a:r>
              <a:rPr lang="de-DE" sz="1600" b="1" dirty="0" smtClean="0">
                <a:solidFill>
                  <a:srgbClr val="FF0000"/>
                </a:solidFill>
                <a:latin typeface="Arial"/>
              </a:rPr>
              <a:t>Dies ist der Sachstand:</a:t>
            </a:r>
            <a:endParaRPr lang="de-DE" sz="1600" b="1" dirty="0">
              <a:solidFill>
                <a:srgbClr val="FF0000"/>
              </a:solidFill>
              <a:latin typeface="Arial"/>
            </a:endParaRPr>
          </a:p>
          <a:p>
            <a:pPr lvl="0" algn="ctr"/>
            <a:endParaRPr lang="de-DE" sz="1600" b="1" dirty="0">
              <a:solidFill>
                <a:srgbClr val="FF0000"/>
              </a:solidFill>
              <a:latin typeface="Arial"/>
            </a:endParaRPr>
          </a:p>
          <a:p>
            <a:pPr lvl="0" algn="ctr"/>
            <a:r>
              <a:rPr lang="de-DE" sz="1600" b="1" dirty="0">
                <a:solidFill>
                  <a:srgbClr val="FF0000"/>
                </a:solidFill>
                <a:latin typeface="Arial"/>
              </a:rPr>
              <a:t>… dann sinken die Grundwasserstände und es steht somit weniger Grundwasser und </a:t>
            </a:r>
            <a:r>
              <a:rPr lang="de-DE" sz="1600" b="1" dirty="0" smtClean="0">
                <a:solidFill>
                  <a:srgbClr val="FF0000"/>
                </a:solidFill>
                <a:latin typeface="Arial"/>
              </a:rPr>
              <a:t>weniger </a:t>
            </a:r>
            <a:r>
              <a:rPr lang="de-DE" sz="1600" b="1" dirty="0">
                <a:solidFill>
                  <a:srgbClr val="FF0000"/>
                </a:solidFill>
                <a:latin typeface="Arial"/>
              </a:rPr>
              <a:t>Trinkwasser zur Verfügung? </a:t>
            </a:r>
          </a:p>
        </p:txBody>
      </p:sp>
    </p:spTree>
    <p:extLst>
      <p:ext uri="{BB962C8B-B14F-4D97-AF65-F5344CB8AC3E}">
        <p14:creationId xmlns:p14="http://schemas.microsoft.com/office/powerpoint/2010/main" val="3341835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M-D-Präsentationsvorlage">
  <a:themeElements>
    <a:clrScheme name="Benutzerdefinier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CC"/>
      </a:hlink>
      <a:folHlink>
        <a:srgbClr val="5959FE"/>
      </a:folHlink>
    </a:clrScheme>
    <a:fontScheme name="AIM-D-Prä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IM-D-Präsentations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-D-Präsentations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-D-Präsentationsvorlag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-D-Präsentationsvorlag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-D-Präsentations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-D-Präsentations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-D-Präsentations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1_AIM-D-Präsentationsvorlage</vt:lpstr>
      <vt:lpstr>Die OVAG-Wasserampel </vt:lpstr>
    </vt:vector>
  </TitlesOfParts>
  <Company>AIM-Deutschland e.V.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BUND: Wasser ist Leben</dc:title>
  <dc:subject/>
  <dc:creator>Wolf-Rüdiger Hansen</dc:creator>
  <cp:lastModifiedBy>Rüdiger Hansen</cp:lastModifiedBy>
  <cp:revision>594</cp:revision>
  <cp:lastPrinted>2022-09-01T13:28:13Z</cp:lastPrinted>
  <dcterms:created xsi:type="dcterms:W3CDTF">2004-07-28T09:38:51Z</dcterms:created>
  <dcterms:modified xsi:type="dcterms:W3CDTF">2022-09-07T16:04:52Z</dcterms:modified>
</cp:coreProperties>
</file>